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0" r:id="rId2"/>
    <p:sldId id="257" r:id="rId3"/>
    <p:sldId id="268" r:id="rId4"/>
    <p:sldId id="267" r:id="rId5"/>
    <p:sldId id="266" r:id="rId6"/>
    <p:sldId id="269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51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2770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1159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1887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220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3419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1203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5949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9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5259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3924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4019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CD158-3C63-45D6-8D2A-28D6D2A778D1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8040F-16FB-4820-BC97-93E17E0A95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6225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evian.github.io/GITTA-MP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hetruesize.com/" TargetMode="External"/><Relationship Id="rId5" Type="http://schemas.openxmlformats.org/officeDocument/2006/relationships/hyperlink" Target="https://mathigon.org/course/circles/spheres-cones-cylinders#sphere-maps" TargetMode="External"/><Relationship Id="rId4" Type="http://schemas.openxmlformats.org/officeDocument/2006/relationships/hyperlink" Target="http://bl.ocks.org/syntagmatic/raw/ba569633d51ebec6ec6e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psg.io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cartonumerique.blogspot.com/p/projections-cartographiques.html" TargetMode="External"/><Relationship Id="rId2" Type="http://schemas.openxmlformats.org/officeDocument/2006/relationships/hyperlink" Target="mailto:joseph@benita.c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r.wikipedia.org/wiki/Syst%C3%A8me_de_coordonn%C3%A9es_(cartographie)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17D0242-AAC6-47AC-A57F-0C1817757A40}"/>
              </a:ext>
            </a:extLst>
          </p:cNvPr>
          <p:cNvSpPr/>
          <p:nvPr/>
        </p:nvSpPr>
        <p:spPr>
          <a:xfrm>
            <a:off x="1244600" y="3880900"/>
            <a:ext cx="7899400" cy="4953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C38A76E-1BE9-4850-97D4-C25162995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442383"/>
            <a:ext cx="7188200" cy="1340141"/>
          </a:xfrm>
        </p:spPr>
        <p:txBody>
          <a:bodyPr>
            <a:normAutofit/>
          </a:bodyPr>
          <a:lstStyle/>
          <a:p>
            <a:pPr algn="l"/>
            <a:r>
              <a:rPr lang="fr-FR" sz="3600" dirty="0">
                <a:latin typeface="Asap" panose="020F0504030202060203" pitchFamily="34" charset="0"/>
              </a:rPr>
              <a:t>Formation en cartographie sur</a:t>
            </a:r>
            <a:br>
              <a:rPr lang="fr-FR" sz="3600" dirty="0">
                <a:latin typeface="Asap" panose="020F0504030202060203" pitchFamily="34" charset="0"/>
              </a:rPr>
            </a:br>
            <a:endParaRPr lang="fr-FR" sz="3600" i="1" dirty="0">
              <a:latin typeface="Asap" panose="020F0504030202060203" pitchFamily="34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505D257-7327-488C-AC10-E1D7F38CD4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770715"/>
            <a:ext cx="6858000" cy="1553984"/>
          </a:xfrm>
        </p:spPr>
        <p:txBody>
          <a:bodyPr>
            <a:normAutofit/>
          </a:bodyPr>
          <a:lstStyle/>
          <a:p>
            <a:r>
              <a:rPr lang="fr-FR" dirty="0">
                <a:latin typeface="Asap" panose="020F0504030202060203" pitchFamily="34" charset="0"/>
              </a:rPr>
              <a:t>[</a:t>
            </a:r>
            <a:r>
              <a:rPr lang="fr-FR" i="1" dirty="0">
                <a:latin typeface="Asap" panose="020F0504030202060203" pitchFamily="34" charset="0"/>
              </a:rPr>
              <a:t>lieu</a:t>
            </a:r>
            <a:r>
              <a:rPr lang="fr-FR" dirty="0">
                <a:latin typeface="Asap" panose="020F0504030202060203" pitchFamily="34" charset="0"/>
              </a:rPr>
              <a:t>], [</a:t>
            </a:r>
            <a:r>
              <a:rPr lang="fr-FR" i="1" dirty="0">
                <a:latin typeface="Asap" panose="020F0504030202060203" pitchFamily="34" charset="0"/>
              </a:rPr>
              <a:t>date</a:t>
            </a:r>
            <a:r>
              <a:rPr lang="fr-FR" dirty="0">
                <a:latin typeface="Asap" panose="020F0504030202060203" pitchFamily="34" charset="0"/>
              </a:rPr>
              <a:t>]</a:t>
            </a:r>
            <a:endParaRPr lang="fr-FR" sz="1350" dirty="0">
              <a:latin typeface="Asap" panose="020F0504030202060203" pitchFamily="34" charset="0"/>
            </a:endParaRPr>
          </a:p>
          <a:p>
            <a:pPr algn="l"/>
            <a:endParaRPr lang="fr-FR" sz="1350" dirty="0">
              <a:latin typeface="Asap" panose="020F0504030202060203" pitchFamily="34" charset="0"/>
            </a:endParaRPr>
          </a:p>
          <a:p>
            <a:pPr algn="l"/>
            <a:r>
              <a:rPr lang="fr-FR" sz="1350" dirty="0">
                <a:latin typeface="Asap" panose="020F0504030202060203" pitchFamily="34" charset="0"/>
              </a:rPr>
              <a:t>[</a:t>
            </a:r>
            <a:r>
              <a:rPr lang="fr-FR" sz="1350" i="1" dirty="0">
                <a:latin typeface="Asap" panose="020F0504030202060203" pitchFamily="34" charset="0"/>
              </a:rPr>
              <a:t>partenaire</a:t>
            </a:r>
            <a:r>
              <a:rPr lang="fr-FR" sz="1350" dirty="0">
                <a:latin typeface="Asap" panose="020F0504030202060203" pitchFamily="34" charset="0"/>
              </a:rPr>
              <a:t>]</a:t>
            </a:r>
          </a:p>
          <a:p>
            <a:pPr algn="l"/>
            <a:r>
              <a:rPr lang="fr-FR" sz="1350" dirty="0">
                <a:latin typeface="Asap" panose="020F0504030202060203" pitchFamily="34" charset="0"/>
              </a:rPr>
              <a:t>Joseph Benita, consultant indépendant SI &amp; SIG humanitaire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45351940-1AD3-4338-8E21-4B2BA2A0B5E0}"/>
              </a:ext>
            </a:extLst>
          </p:cNvPr>
          <p:cNvSpPr txBox="1">
            <a:spLocks/>
          </p:cNvSpPr>
          <p:nvPr/>
        </p:nvSpPr>
        <p:spPr>
          <a:xfrm>
            <a:off x="1143000" y="3086510"/>
            <a:ext cx="8001000" cy="13401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3600" dirty="0">
                <a:latin typeface="Asap" panose="020F0504030202060203" pitchFamily="34" charset="0"/>
              </a:rPr>
              <a:t>| Du volume au plan</a:t>
            </a:r>
            <a:endParaRPr lang="fr-FR" sz="3600" i="1" dirty="0">
              <a:latin typeface="Asap" panose="020F0504030202060203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03A571A-B2EA-4610-AF74-160F450270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40" y="2037280"/>
            <a:ext cx="2397760" cy="114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9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0C39ED7-41DF-4B40-9F90-0E4CACC0AE8E}"/>
              </a:ext>
            </a:extLst>
          </p:cNvPr>
          <p:cNvSpPr/>
          <p:nvPr/>
        </p:nvSpPr>
        <p:spPr>
          <a:xfrm>
            <a:off x="687897" y="323124"/>
            <a:ext cx="8456103" cy="537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F2FCDAE-3088-4A86-8682-72732ABE0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71102"/>
            <a:ext cx="7886700" cy="1325563"/>
          </a:xfrm>
        </p:spPr>
        <p:txBody>
          <a:bodyPr>
            <a:normAutofit/>
          </a:bodyPr>
          <a:lstStyle/>
          <a:p>
            <a:r>
              <a:rPr lang="fr-FR" sz="3200" dirty="0">
                <a:latin typeface="Asap" panose="020F0504030202060203" pitchFamily="34" charset="0"/>
              </a:rPr>
              <a:t>| Géoïde, ellipsoïde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3267C150-2329-4593-A8C1-0D826497E8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897" y="1122018"/>
            <a:ext cx="5302617" cy="5412858"/>
          </a:xfr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47079CFA-AA4A-4F78-BEE9-4050509BE40E}"/>
              </a:ext>
            </a:extLst>
          </p:cNvPr>
          <p:cNvSpPr txBox="1"/>
          <p:nvPr/>
        </p:nvSpPr>
        <p:spPr>
          <a:xfrm>
            <a:off x="6049761" y="1200687"/>
            <a:ext cx="246558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Asap" panose="02000506040000020004" pitchFamily="2" charset="0"/>
              </a:rPr>
              <a:t>Correspond à des normes internationales.</a:t>
            </a: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</a:rPr>
              <a:t>Ellipsoïde le plus couramment utilisé :</a:t>
            </a: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b="1" dirty="0">
                <a:latin typeface="Asap" panose="02000506040000020004" pitchFamily="2" charset="0"/>
              </a:rPr>
              <a:t>WGS 84</a:t>
            </a:r>
          </a:p>
          <a:p>
            <a:r>
              <a:rPr lang="fr-FR" sz="1200" i="1" dirty="0">
                <a:latin typeface="Asap" panose="02000506040000020004" pitchFamily="2" charset="0"/>
              </a:rPr>
              <a:t>World </a:t>
            </a:r>
            <a:r>
              <a:rPr lang="fr-FR" sz="1200" i="1" dirty="0" err="1">
                <a:latin typeface="Asap" panose="02000506040000020004" pitchFamily="2" charset="0"/>
              </a:rPr>
              <a:t>Geodesic</a:t>
            </a:r>
            <a:r>
              <a:rPr lang="fr-FR" sz="1200" i="1" dirty="0">
                <a:latin typeface="Asap" panose="02000506040000020004" pitchFamily="2" charset="0"/>
              </a:rPr>
              <a:t> System, 1984</a:t>
            </a:r>
          </a:p>
        </p:txBody>
      </p:sp>
    </p:spTree>
    <p:extLst>
      <p:ext uri="{BB962C8B-B14F-4D97-AF65-F5344CB8AC3E}">
        <p14:creationId xmlns:p14="http://schemas.microsoft.com/office/powerpoint/2010/main" val="4188362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0C39ED7-41DF-4B40-9F90-0E4CACC0AE8E}"/>
              </a:ext>
            </a:extLst>
          </p:cNvPr>
          <p:cNvSpPr/>
          <p:nvPr/>
        </p:nvSpPr>
        <p:spPr>
          <a:xfrm>
            <a:off x="687897" y="323124"/>
            <a:ext cx="8456103" cy="537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F2FCDAE-3088-4A86-8682-72732ABE0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71102"/>
            <a:ext cx="7886700" cy="1325563"/>
          </a:xfrm>
        </p:spPr>
        <p:txBody>
          <a:bodyPr>
            <a:normAutofit/>
          </a:bodyPr>
          <a:lstStyle/>
          <a:p>
            <a:r>
              <a:rPr lang="fr-FR" sz="3200" dirty="0">
                <a:latin typeface="Asap" panose="020F0504030202060203" pitchFamily="34" charset="0"/>
              </a:rPr>
              <a:t>| Projections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3267C150-2329-4593-A8C1-0D826497E8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897" y="1122018"/>
            <a:ext cx="3256331" cy="5412858"/>
          </a:xfr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385CB8A4-CA11-4C1C-B641-EE42D7C6BCDF}"/>
              </a:ext>
            </a:extLst>
          </p:cNvPr>
          <p:cNvSpPr txBox="1"/>
          <p:nvPr/>
        </p:nvSpPr>
        <p:spPr>
          <a:xfrm>
            <a:off x="4219574" y="1200687"/>
            <a:ext cx="452056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latin typeface="Asap" panose="02000506040000020004" pitchFamily="2" charset="0"/>
              </a:rPr>
              <a:t>Conforme</a:t>
            </a:r>
            <a:r>
              <a:rPr lang="fr-FR" sz="1600" dirty="0">
                <a:latin typeface="Asap" panose="02000506040000020004" pitchFamily="2" charset="0"/>
              </a:rPr>
              <a:t> : conserve les angles.</a:t>
            </a: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b="1" dirty="0">
                <a:latin typeface="Asap" panose="02000506040000020004" pitchFamily="2" charset="0"/>
              </a:rPr>
              <a:t>Equivalente</a:t>
            </a:r>
            <a:r>
              <a:rPr lang="fr-FR" sz="1600" dirty="0">
                <a:latin typeface="Asap" panose="02000506040000020004" pitchFamily="2" charset="0"/>
              </a:rPr>
              <a:t> : conserve les surfaces.</a:t>
            </a:r>
          </a:p>
          <a:p>
            <a:endParaRPr lang="fr-FR" sz="1600" b="1" dirty="0">
              <a:latin typeface="Asap" panose="02000506040000020004" pitchFamily="2" charset="0"/>
            </a:endParaRPr>
          </a:p>
          <a:p>
            <a:r>
              <a:rPr lang="fr-FR" sz="1600" b="1" dirty="0">
                <a:latin typeface="Asap" panose="02000506040000020004" pitchFamily="2" charset="0"/>
              </a:rPr>
              <a:t>Equidistante </a:t>
            </a:r>
            <a:r>
              <a:rPr lang="fr-FR" sz="1600" dirty="0">
                <a:latin typeface="Asap" panose="02000506040000020004" pitchFamily="2" charset="0"/>
              </a:rPr>
              <a:t>: conservation certaines longueurs.</a:t>
            </a:r>
          </a:p>
          <a:p>
            <a:endParaRPr lang="fr-FR" sz="1600" dirty="0">
              <a:latin typeface="Asap" panose="02000506040000020004" pitchFamily="2" charset="0"/>
            </a:endParaRP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  <a:hlinkClick r:id="rId3"/>
              </a:rPr>
              <a:t>https://gevian.github.io/GITTA-MP/</a:t>
            </a:r>
            <a:endParaRPr lang="fr-FR" sz="1600" dirty="0">
              <a:latin typeface="Asap" panose="02000506040000020004" pitchFamily="2" charset="0"/>
            </a:endParaRP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  <a:hlinkClick r:id="rId4"/>
              </a:rPr>
              <a:t>http://bl.ocks.org/syntagmatic/raw/ba569633d51ebec6ec6e/</a:t>
            </a:r>
            <a:r>
              <a:rPr lang="fr-FR" sz="1600" dirty="0">
                <a:latin typeface="Asap" panose="02000506040000020004" pitchFamily="2" charset="0"/>
              </a:rPr>
              <a:t> </a:t>
            </a: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  <a:hlinkClick r:id="rId5"/>
              </a:rPr>
              <a:t>https://mathigon.org/course/circles/spheres-cones-cylinders#sphere-maps</a:t>
            </a:r>
            <a:endParaRPr lang="fr-FR" sz="1600" dirty="0">
              <a:latin typeface="Asap" panose="02000506040000020004" pitchFamily="2" charset="0"/>
            </a:endParaRP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  <a:hlinkClick r:id="rId6"/>
              </a:rPr>
              <a:t>https://thetruesize.com</a:t>
            </a:r>
            <a:endParaRPr lang="fr-FR" sz="1600" dirty="0">
              <a:latin typeface="Asap" panose="02000506040000020004" pitchFamily="2" charset="0"/>
            </a:endParaRP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74302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0C39ED7-41DF-4B40-9F90-0E4CACC0AE8E}"/>
              </a:ext>
            </a:extLst>
          </p:cNvPr>
          <p:cNvSpPr/>
          <p:nvPr/>
        </p:nvSpPr>
        <p:spPr>
          <a:xfrm>
            <a:off x="687897" y="323124"/>
            <a:ext cx="8456103" cy="537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F2FCDAE-3088-4A86-8682-72732ABE0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71102"/>
            <a:ext cx="7886700" cy="1325563"/>
          </a:xfrm>
        </p:spPr>
        <p:txBody>
          <a:bodyPr>
            <a:normAutofit/>
          </a:bodyPr>
          <a:lstStyle/>
          <a:p>
            <a:r>
              <a:rPr lang="fr-FR" sz="3200" dirty="0">
                <a:latin typeface="Asap" panose="020F0504030202060203" pitchFamily="34" charset="0"/>
              </a:rPr>
              <a:t>| Représenter des valeurs quantitatives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3267C150-2329-4593-A8C1-0D826497E8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897" y="1122018"/>
            <a:ext cx="3263134" cy="5412858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3096B-6BE9-4131-9DC1-982CEF7F4E5A}"/>
              </a:ext>
            </a:extLst>
          </p:cNvPr>
          <p:cNvSpPr txBox="1"/>
          <p:nvPr/>
        </p:nvSpPr>
        <p:spPr>
          <a:xfrm>
            <a:off x="4219574" y="2540114"/>
            <a:ext cx="44469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Asap" panose="02000506040000020004" pitchFamily="2" charset="0"/>
              </a:rPr>
              <a:t>Projection à adapter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Asap" panose="02000506040000020004" pitchFamily="2" charset="0"/>
              </a:rPr>
              <a:t>Aux données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latin typeface="Asap" panose="02000506040000020004" pitchFamily="2" charset="0"/>
              </a:rPr>
              <a:t>Au message souhaité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</a:rPr>
              <a:t>De manière générale pour le Mali :</a:t>
            </a: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</a:rPr>
              <a:t>WGS 84 simple : </a:t>
            </a:r>
            <a:r>
              <a:rPr lang="fr-FR" sz="1600" b="1" dirty="0">
                <a:latin typeface="Asap" panose="02000506040000020004" pitchFamily="2" charset="0"/>
              </a:rPr>
              <a:t>EPSG 4326 </a:t>
            </a:r>
          </a:p>
          <a:p>
            <a:endParaRPr lang="fr-FR" sz="1600" b="1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</a:rPr>
              <a:t>WGS 84/ UTM zone 31 N  : </a:t>
            </a:r>
            <a:r>
              <a:rPr lang="fr-FR" sz="1600" b="1" dirty="0">
                <a:latin typeface="Asap" panose="02000506040000020004" pitchFamily="2" charset="0"/>
              </a:rPr>
              <a:t>EPSG 32631</a:t>
            </a:r>
          </a:p>
          <a:p>
            <a:endParaRPr lang="fr-FR" sz="1600" b="1" dirty="0">
              <a:latin typeface="Asap" panose="02000506040000020004" pitchFamily="2" charset="0"/>
            </a:endParaRPr>
          </a:p>
          <a:p>
            <a:endParaRPr lang="fr-FR" sz="1600" dirty="0">
              <a:latin typeface="Asap" panose="02000506040000020004" pitchFamily="2" charset="0"/>
            </a:endParaRPr>
          </a:p>
          <a:p>
            <a:r>
              <a:rPr lang="fr-FR" sz="1600" dirty="0">
                <a:latin typeface="Asap" panose="02000506040000020004" pitchFamily="2" charset="0"/>
              </a:rPr>
              <a:t>Voir : </a:t>
            </a:r>
            <a:r>
              <a:rPr lang="fr-FR" sz="1600" dirty="0">
                <a:latin typeface="Asap" panose="02000506040000020004" pitchFamily="2" charset="0"/>
                <a:hlinkClick r:id="rId3"/>
              </a:rPr>
              <a:t>https://epsg.io</a:t>
            </a:r>
            <a:r>
              <a:rPr lang="fr-FR" sz="1600" dirty="0">
                <a:latin typeface="Asap" panose="02000506040000020004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7229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0C39ED7-41DF-4B40-9F90-0E4CACC0AE8E}"/>
              </a:ext>
            </a:extLst>
          </p:cNvPr>
          <p:cNvSpPr/>
          <p:nvPr/>
        </p:nvSpPr>
        <p:spPr>
          <a:xfrm>
            <a:off x="687897" y="323124"/>
            <a:ext cx="8456103" cy="537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F2FCDAE-3088-4A86-8682-72732ABE0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71102"/>
            <a:ext cx="8515350" cy="1325563"/>
          </a:xfrm>
        </p:spPr>
        <p:txBody>
          <a:bodyPr>
            <a:normAutofit/>
          </a:bodyPr>
          <a:lstStyle/>
          <a:p>
            <a:r>
              <a:rPr lang="fr-FR" sz="3200" dirty="0">
                <a:latin typeface="Asap" panose="020F0504030202060203" pitchFamily="34" charset="0"/>
              </a:rPr>
              <a:t>| Système de coordonnées de référence (SCR)</a:t>
            </a:r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CD099C28-7874-4BE3-B044-F6ADE989D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09251"/>
          </a:xfrm>
        </p:spPr>
        <p:txBody>
          <a:bodyPr>
            <a:normAutofit/>
          </a:bodyPr>
          <a:lstStyle/>
          <a:p>
            <a:r>
              <a:rPr lang="fr-FR" sz="2400" b="1" dirty="0">
                <a:latin typeface="Asap" panose="02000506040000020004" pitchFamily="2" charset="0"/>
              </a:rPr>
              <a:t>Géocentriques</a:t>
            </a:r>
            <a:r>
              <a:rPr lang="fr-FR" sz="2400" dirty="0">
                <a:latin typeface="Asap" panose="02000506040000020004" pitchFamily="2" charset="0"/>
              </a:rPr>
              <a:t> </a:t>
            </a:r>
            <a:r>
              <a:rPr lang="fr-FR" sz="2400" dirty="0">
                <a:latin typeface="Asap" panose="02000506040000020004" pitchFamily="2" charset="0"/>
                <a:sym typeface="Wingdings" panose="05000000000000000000" pitchFamily="2" charset="2"/>
              </a:rPr>
              <a:t></a:t>
            </a:r>
            <a:r>
              <a:rPr lang="fr-FR" sz="2400" dirty="0">
                <a:latin typeface="Asap" panose="02000506040000020004" pitchFamily="2" charset="0"/>
              </a:rPr>
              <a:t> s’applique au géoïde ; </a:t>
            </a:r>
          </a:p>
          <a:p>
            <a:pPr marL="457200" lvl="1" indent="0">
              <a:buNone/>
            </a:pPr>
            <a:r>
              <a:rPr lang="fr-FR" sz="2000" dirty="0">
                <a:latin typeface="Asap" panose="02000506040000020004" pitchFamily="2" charset="0"/>
              </a:rPr>
              <a:t>En degrés : latitude, longitude</a:t>
            </a:r>
          </a:p>
          <a:p>
            <a:pPr marL="457200" lvl="1" indent="0">
              <a:buNone/>
            </a:pPr>
            <a:endParaRPr lang="fr-FR" sz="2000" dirty="0">
              <a:latin typeface="Asap" panose="02000506040000020004" pitchFamily="2" charset="0"/>
            </a:endParaRPr>
          </a:p>
          <a:p>
            <a:r>
              <a:rPr lang="fr-FR" sz="2400" b="1" dirty="0">
                <a:latin typeface="Asap" panose="02000506040000020004" pitchFamily="2" charset="0"/>
              </a:rPr>
              <a:t>Géographiques</a:t>
            </a:r>
            <a:r>
              <a:rPr lang="fr-FR" sz="2400" dirty="0">
                <a:latin typeface="Asap" panose="02000506040000020004" pitchFamily="2" charset="0"/>
              </a:rPr>
              <a:t>  </a:t>
            </a:r>
            <a:r>
              <a:rPr lang="fr-FR" sz="2400" dirty="0">
                <a:latin typeface="Asap" panose="02000506040000020004" pitchFamily="2" charset="0"/>
                <a:sym typeface="Wingdings" panose="05000000000000000000" pitchFamily="2" charset="2"/>
              </a:rPr>
              <a:t> s’appliquent à l’ellipsoïde </a:t>
            </a:r>
          </a:p>
          <a:p>
            <a:pPr lvl="1"/>
            <a:r>
              <a:rPr lang="fr-FR" sz="2000" dirty="0">
                <a:latin typeface="Asap" panose="02000506040000020004" pitchFamily="2" charset="0"/>
                <a:sym typeface="Wingdings" panose="05000000000000000000" pitchFamily="2" charset="2"/>
              </a:rPr>
              <a:t>En degrés : latitude/ longitude</a:t>
            </a:r>
          </a:p>
          <a:p>
            <a:endParaRPr lang="fr-FR" sz="2400" dirty="0">
              <a:latin typeface="Asap" panose="02000506040000020004" pitchFamily="2" charset="0"/>
            </a:endParaRPr>
          </a:p>
          <a:p>
            <a:r>
              <a:rPr lang="fr-FR" sz="2400" b="1" dirty="0">
                <a:latin typeface="Asap" panose="02000506040000020004" pitchFamily="2" charset="0"/>
              </a:rPr>
              <a:t>Planes/ cartographiques</a:t>
            </a:r>
            <a:r>
              <a:rPr lang="fr-FR" sz="2400" dirty="0">
                <a:latin typeface="Asap" panose="02000506040000020004" pitchFamily="2" charset="0"/>
              </a:rPr>
              <a:t> </a:t>
            </a:r>
            <a:r>
              <a:rPr lang="fr-FR" sz="2400" dirty="0">
                <a:latin typeface="Asap" panose="02000506040000020004" pitchFamily="2" charset="0"/>
                <a:sym typeface="Wingdings" panose="05000000000000000000" pitchFamily="2" charset="2"/>
              </a:rPr>
              <a:t> s’appliquent au plan</a:t>
            </a:r>
          </a:p>
          <a:p>
            <a:pPr lvl="1"/>
            <a:r>
              <a:rPr lang="fr-FR" sz="2000" dirty="0">
                <a:latin typeface="Asap" panose="02000506040000020004" pitchFamily="2" charset="0"/>
                <a:sym typeface="Wingdings" panose="05000000000000000000" pitchFamily="2" charset="2"/>
              </a:rPr>
              <a:t>En mètres</a:t>
            </a:r>
          </a:p>
          <a:p>
            <a:pPr lvl="1"/>
            <a:endParaRPr lang="fr-FR" sz="2000" dirty="0">
              <a:latin typeface="Asap" panose="02000506040000020004" pitchFamily="2" charset="0"/>
              <a:sym typeface="Wingdings" panose="05000000000000000000" pitchFamily="2" charset="2"/>
            </a:endParaRPr>
          </a:p>
          <a:p>
            <a:r>
              <a:rPr lang="fr-FR" sz="2400" b="1" dirty="0">
                <a:latin typeface="Asap" panose="02000506040000020004" pitchFamily="2" charset="0"/>
                <a:sym typeface="Wingdings" panose="05000000000000000000" pitchFamily="2" charset="2"/>
              </a:rPr>
              <a:t>Comment choisir ? </a:t>
            </a:r>
          </a:p>
          <a:p>
            <a:pPr lvl="1"/>
            <a:r>
              <a:rPr lang="fr-FR" sz="2000" dirty="0">
                <a:latin typeface="Asap" panose="02000506040000020004" pitchFamily="2" charset="0"/>
                <a:sym typeface="Wingdings" panose="05000000000000000000" pitchFamily="2" charset="2"/>
              </a:rPr>
              <a:t>Rendu final ;</a:t>
            </a:r>
          </a:p>
          <a:p>
            <a:pPr lvl="1"/>
            <a:r>
              <a:rPr lang="fr-FR" sz="2000" dirty="0">
                <a:latin typeface="Asap" panose="02000506040000020004" pitchFamily="2" charset="0"/>
                <a:sym typeface="Wingdings" panose="05000000000000000000" pitchFamily="2" charset="2"/>
              </a:rPr>
              <a:t>Manipulations (notamment fonction </a:t>
            </a:r>
            <a:r>
              <a:rPr lang="fr-FR" sz="2000">
                <a:latin typeface="Asap" panose="02000506040000020004" pitchFamily="2" charset="0"/>
                <a:sym typeface="Wingdings" panose="05000000000000000000" pitchFamily="2" charset="2"/>
              </a:rPr>
              <a:t>des unités).</a:t>
            </a:r>
            <a:endParaRPr lang="fr-FR" sz="2000" dirty="0">
              <a:latin typeface="Asap" panose="0200050604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042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0C39ED7-41DF-4B40-9F90-0E4CACC0AE8E}"/>
              </a:ext>
            </a:extLst>
          </p:cNvPr>
          <p:cNvSpPr/>
          <p:nvPr/>
        </p:nvSpPr>
        <p:spPr>
          <a:xfrm>
            <a:off x="687897" y="323124"/>
            <a:ext cx="8456103" cy="537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F2FCDAE-3088-4A86-8682-72732ABE0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71102"/>
            <a:ext cx="7886700" cy="1325563"/>
          </a:xfrm>
        </p:spPr>
        <p:txBody>
          <a:bodyPr>
            <a:normAutofit/>
          </a:bodyPr>
          <a:lstStyle/>
          <a:p>
            <a:r>
              <a:rPr lang="fr-FR" sz="3200" dirty="0">
                <a:latin typeface="Asap" panose="020F0504030202060203" pitchFamily="34" charset="0"/>
              </a:rPr>
              <a:t>| Coordonnées géographiques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10CF6CB0-F8FC-4688-AF66-D1920FBBD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10" y="1541287"/>
            <a:ext cx="7677579" cy="3775425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1F29815-1141-42E7-9947-EE583C392470}"/>
              </a:ext>
            </a:extLst>
          </p:cNvPr>
          <p:cNvSpPr txBox="1"/>
          <p:nvPr/>
        </p:nvSpPr>
        <p:spPr>
          <a:xfrm>
            <a:off x="885825" y="5534025"/>
            <a:ext cx="2752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i="1" dirty="0">
                <a:latin typeface="Asap" panose="02000506040000020004" pitchFamily="2" charset="0"/>
              </a:rPr>
              <a:t>Quid des coordonnées GPS ?</a:t>
            </a:r>
          </a:p>
        </p:txBody>
      </p:sp>
    </p:spTree>
    <p:extLst>
      <p:ext uri="{BB962C8B-B14F-4D97-AF65-F5344CB8AC3E}">
        <p14:creationId xmlns:p14="http://schemas.microsoft.com/office/powerpoint/2010/main" val="1561389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FACFB7-9670-429E-9ADD-7B1C8D49A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618095"/>
            <a:ext cx="7886700" cy="91678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1500" dirty="0">
                <a:latin typeface="Asap" panose="020F0504030202060203" pitchFamily="34" charset="0"/>
              </a:rPr>
              <a:t>Contact si commentaires par la suite :</a:t>
            </a:r>
          </a:p>
          <a:p>
            <a:pPr marL="0" indent="0">
              <a:buNone/>
            </a:pPr>
            <a:r>
              <a:rPr lang="fr-FR" sz="1500" dirty="0">
                <a:latin typeface="Asap" panose="020F0504030202060203" pitchFamily="34" charset="0"/>
              </a:rPr>
              <a:t>+223 71 79 32 81 </a:t>
            </a:r>
          </a:p>
          <a:p>
            <a:pPr marL="0" indent="0">
              <a:buNone/>
            </a:pPr>
            <a:r>
              <a:rPr lang="fr-FR" sz="1500" dirty="0">
                <a:latin typeface="Asap" panose="020F0504030202060203" pitchFamily="34" charset="0"/>
                <a:hlinkClick r:id="rId2"/>
              </a:rPr>
              <a:t>joseph@benita.cc</a:t>
            </a:r>
            <a:r>
              <a:rPr lang="fr-FR" sz="1500" dirty="0">
                <a:latin typeface="Asap" panose="020F0504030202060203" pitchFamily="34" charset="0"/>
              </a:rPr>
              <a:t> </a:t>
            </a:r>
          </a:p>
          <a:p>
            <a:pPr marL="685800" lvl="1" indent="-342900">
              <a:buFont typeface="+mj-lt"/>
              <a:buAutoNum type="arabicPeriod"/>
            </a:pPr>
            <a:endParaRPr lang="fr-FR" dirty="0">
              <a:latin typeface="Asap" panose="020F0504030202060203" pitchFamily="34" charset="0"/>
            </a:endParaRPr>
          </a:p>
          <a:p>
            <a:pPr marL="0" indent="0">
              <a:buNone/>
            </a:pPr>
            <a:endParaRPr lang="fr-FR" sz="1800" dirty="0">
              <a:latin typeface="Asap" panose="020F0504030202060203" pitchFamily="34" charset="0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F801D1A-86C6-46EB-9C92-F9583BE6415C}"/>
              </a:ext>
            </a:extLst>
          </p:cNvPr>
          <p:cNvSpPr txBox="1">
            <a:spLocks/>
          </p:cNvSpPr>
          <p:nvPr/>
        </p:nvSpPr>
        <p:spPr>
          <a:xfrm>
            <a:off x="687897" y="2072640"/>
            <a:ext cx="8001000" cy="28455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2700" dirty="0">
                <a:latin typeface="Asap" panose="020F0504030202060203" pitchFamily="34" charset="0"/>
              </a:rPr>
              <a:t>Sources de la partie/ pour aller plus loin :</a:t>
            </a:r>
          </a:p>
          <a:p>
            <a:pPr algn="l"/>
            <a:endParaRPr lang="fr-FR" sz="3600" dirty="0">
              <a:latin typeface="Asap" panose="020F050403020206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1900" i="1" dirty="0">
                <a:latin typeface="Asap" panose="020F0504030202060203" pitchFamily="34" charset="0"/>
              </a:rPr>
              <a:t>Sémiologie graphique, théorie des SIG, B. </a:t>
            </a:r>
            <a:r>
              <a:rPr lang="fr-FR" sz="1900" i="1" dirty="0" err="1">
                <a:latin typeface="Asap" panose="020F0504030202060203" pitchFamily="34" charset="0"/>
              </a:rPr>
              <a:t>Mericskay</a:t>
            </a:r>
            <a:r>
              <a:rPr lang="fr-FR" sz="1900" i="1" dirty="0">
                <a:latin typeface="Asap" panose="020F0504030202060203" pitchFamily="34" charset="0"/>
              </a:rPr>
              <a:t>, 2020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1900" dirty="0">
              <a:latin typeface="Asap" panose="020F050403020206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1900" i="1" dirty="0">
                <a:latin typeface="Asap" panose="020F0504030202060203" pitchFamily="34" charset="0"/>
              </a:rPr>
              <a:t>Manuel de cartographie, N. Lambert, C. </a:t>
            </a:r>
            <a:r>
              <a:rPr lang="fr-FR" sz="1900" i="1" dirty="0" err="1">
                <a:latin typeface="Asap" panose="020F0504030202060203" pitchFamily="34" charset="0"/>
              </a:rPr>
              <a:t>Zanin</a:t>
            </a:r>
            <a:r>
              <a:rPr lang="fr-FR" sz="1900" i="1" dirty="0">
                <a:latin typeface="Asap" panose="020F0504030202060203" pitchFamily="34" charset="0"/>
              </a:rPr>
              <a:t>, 2016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1900" i="1" dirty="0">
              <a:latin typeface="Asap" panose="020F050403020206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1900" i="1" dirty="0">
                <a:latin typeface="Asap" panose="020F0504030202060203" pitchFamily="34" charset="0"/>
                <a:hlinkClick r:id="rId3"/>
              </a:rPr>
              <a:t>http://cartonumerique.blogspot.com/p/projections-cartographiques.html</a:t>
            </a:r>
            <a:r>
              <a:rPr lang="fr-FR" sz="1900" i="1" dirty="0">
                <a:latin typeface="Asap" panose="020F0504030202060203" pitchFamily="34" charset="0"/>
              </a:rPr>
              <a:t>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1900" i="1" dirty="0">
              <a:latin typeface="Asap" panose="020F0504030202060203" pitchFamily="34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fr-FR" sz="1900" i="1" dirty="0">
                <a:latin typeface="Asap" panose="020F0504030202060203" pitchFamily="34" charset="0"/>
                <a:hlinkClick r:id="rId4"/>
              </a:rPr>
              <a:t>https://fr.wikipedia.org/wiki/Syst%C3%A8me_de_coordonn%C3%A9es_(cartographie)</a:t>
            </a:r>
            <a:r>
              <a:rPr lang="fr-FR" sz="1900" i="1" dirty="0">
                <a:latin typeface="Asap" panose="020F0504030202060203" pitchFamily="34" charset="0"/>
              </a:rPr>
              <a:t>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fr-FR" sz="2600" i="1" dirty="0">
              <a:latin typeface="Asap" panose="020F050403020206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CCBC86-2C36-4ECD-9DDB-637A85959617}"/>
              </a:ext>
            </a:extLst>
          </p:cNvPr>
          <p:cNvSpPr/>
          <p:nvPr/>
        </p:nvSpPr>
        <p:spPr>
          <a:xfrm>
            <a:off x="687897" y="323124"/>
            <a:ext cx="8456103" cy="537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830F4231-3BA0-4738-AF04-E5DB313DCCA8}"/>
              </a:ext>
            </a:extLst>
          </p:cNvPr>
          <p:cNvSpPr txBox="1">
            <a:spLocks/>
          </p:cNvSpPr>
          <p:nvPr/>
        </p:nvSpPr>
        <p:spPr>
          <a:xfrm>
            <a:off x="628650" y="-71102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200" dirty="0">
                <a:latin typeface="Asap" panose="020F0504030202060203" pitchFamily="34" charset="0"/>
              </a:rPr>
              <a:t>| Questions, remarques</a:t>
            </a:r>
          </a:p>
        </p:txBody>
      </p:sp>
    </p:spTree>
    <p:extLst>
      <p:ext uri="{BB962C8B-B14F-4D97-AF65-F5344CB8AC3E}">
        <p14:creationId xmlns:p14="http://schemas.microsoft.com/office/powerpoint/2010/main" val="2481932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1203</TotalTime>
  <Words>316</Words>
  <Application>Microsoft Office PowerPoint</Application>
  <PresentationFormat>Affichage à l'écran (4:3)</PresentationFormat>
  <Paragraphs>71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Asap</vt:lpstr>
      <vt:lpstr>Calibri</vt:lpstr>
      <vt:lpstr>Calibri Light</vt:lpstr>
      <vt:lpstr>Thème Office</vt:lpstr>
      <vt:lpstr>Formation en cartographie sur </vt:lpstr>
      <vt:lpstr>| Géoïde, ellipsoïde</vt:lpstr>
      <vt:lpstr>| Projections</vt:lpstr>
      <vt:lpstr>| Représenter des valeurs quantitatives</vt:lpstr>
      <vt:lpstr>| Système de coordonnées de référence (SCR)</vt:lpstr>
      <vt:lpstr>| Coordonnées géographiques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Mission d’appui en reporting Point d’étape 1</dc:title>
  <dc:creator>Joseph Benita</dc:creator>
  <cp:lastModifiedBy>Joseph Benita</cp:lastModifiedBy>
  <cp:revision>47</cp:revision>
  <dcterms:created xsi:type="dcterms:W3CDTF">2021-04-05T15:32:53Z</dcterms:created>
  <dcterms:modified xsi:type="dcterms:W3CDTF">2021-07-12T11:32:00Z</dcterms:modified>
</cp:coreProperties>
</file>

<file path=docProps/thumbnail.jpeg>
</file>